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80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39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CC4D96-2F3C-4FAD-9038-874B7619060E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43DB-09FB-416C-9F9E-C3F42C4EF09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B734AC2-946E-4DD0-B083-D663D13B9E5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1AE0499-A5B5-4D8D-BC64-31D8ACCE06C4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E7B596F-D05C-4D00-8D9D-44795BB2D321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F8219-B550-486C-A3FE-C85F8FF5C98B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7EE8505-E15B-4C4A-8B60-4B1D409AB7F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FABFB8-93B0-4BFE-83D6-D9E40412112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986BEA-796C-40E6-9178-CBA5D76AAFB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0EB6EF-B9D8-4E77-B2EA-04419AB583EB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2864109-B1FC-49B3-8BC4-618139A7492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1502F4-5E6E-4399-9246-7D3512F55B64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5445125"/>
            <a:ext cx="6400800" cy="696913"/>
          </a:xfrm>
        </p:spPr>
        <p:txBody>
          <a:bodyPr/>
          <a:lstStyle/>
          <a:p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806450"/>
            <a:ext cx="7772400" cy="1470025"/>
          </a:xfrm>
        </p:spPr>
        <p:txBody>
          <a:bodyPr>
            <a:normAutofit/>
          </a:bodyPr>
          <a:lstStyle/>
          <a:p>
            <a:r>
              <a:rPr lang="nl-BE" sz="6000" dirty="0">
                <a:solidFill>
                  <a:schemeClr val="tx1"/>
                </a:solidFill>
              </a:rPr>
              <a:t>Rechte</a:t>
            </a:r>
            <a:r>
              <a:rPr lang="nl-BE" sz="6000" dirty="0">
                <a:solidFill>
                  <a:schemeClr val="bg1"/>
                </a:solidFill>
              </a:rPr>
              <a:t> </a:t>
            </a:r>
            <a:r>
              <a:rPr lang="nl-BE" sz="6000" dirty="0">
                <a:solidFill>
                  <a:srgbClr val="FF0000"/>
                </a:solidFill>
              </a:rPr>
              <a:t>&amp;</a:t>
            </a:r>
            <a:r>
              <a:rPr lang="nl-BE" sz="6000" dirty="0">
                <a:solidFill>
                  <a:schemeClr val="bg1"/>
                </a:solidFill>
              </a:rPr>
              <a:t> </a:t>
            </a:r>
            <a:r>
              <a:rPr lang="nl-BE" sz="6000" dirty="0" err="1">
                <a:solidFill>
                  <a:schemeClr val="tx1"/>
                </a:solidFill>
              </a:rPr>
              <a:t>Pflichten</a:t>
            </a:r>
            <a:endParaRPr lang="nl-NL" sz="6000" dirty="0">
              <a:solidFill>
                <a:schemeClr val="tx1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276872"/>
            <a:ext cx="4211638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563938" y="5900738"/>
            <a:ext cx="518477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20000"/>
              </a:spcBef>
            </a:pPr>
            <a:r>
              <a:rPr lang="nl-BE" sz="2800" dirty="0" smtClean="0">
                <a:solidFill>
                  <a:srgbClr val="FF0000"/>
                </a:solidFill>
              </a:rPr>
              <a:t>16.04.2015 </a:t>
            </a:r>
            <a:endParaRPr lang="nl-NL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sz="4000">
                <a:solidFill>
                  <a:srgbClr val="FF0000"/>
                </a:solidFill>
              </a:rPr>
              <a:t>III. Voraussetzungen</a:t>
            </a:r>
            <a:endParaRPr lang="nl-NL" sz="4000">
              <a:solidFill>
                <a:srgbClr val="FF00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916113"/>
            <a:ext cx="8229600" cy="3744912"/>
          </a:xfrm>
        </p:spPr>
        <p:txBody>
          <a:bodyPr/>
          <a:lstStyle/>
          <a:p>
            <a:pPr lvl="1">
              <a:buFontTx/>
              <a:buNone/>
            </a:pPr>
            <a:r>
              <a:rPr lang="de-DE" altLang="zh-TW" sz="2400" dirty="0">
                <a:ea typeface="新細明體" charset="-120"/>
              </a:rPr>
              <a:t>1. Das Kind, bzw. der Jugendliche muss für den Schaden verantwortlich sein. </a:t>
            </a:r>
          </a:p>
          <a:p>
            <a:pPr lvl="1">
              <a:buFontTx/>
              <a:buNone/>
            </a:pPr>
            <a:r>
              <a:rPr lang="de-DE" altLang="zh-TW" sz="2000" i="1" dirty="0">
                <a:ea typeface="新細明體" charset="-120"/>
              </a:rPr>
              <a:t>Beispiel: Ein Kind macht beim Spielen eine Fensterscheibe kaputt.</a:t>
            </a:r>
          </a:p>
          <a:p>
            <a:pPr lvl="1">
              <a:buFontTx/>
              <a:buNone/>
            </a:pPr>
            <a:endParaRPr lang="de-DE" altLang="zh-TW" sz="2000" i="1" dirty="0">
              <a:solidFill>
                <a:schemeClr val="bg1"/>
              </a:solidFill>
              <a:ea typeface="新細明體" charset="-120"/>
            </a:endParaRPr>
          </a:p>
          <a:p>
            <a:pPr>
              <a:buFont typeface="Arial" charset="0"/>
              <a:buChar char="►"/>
            </a:pPr>
            <a:r>
              <a:rPr lang="de-DE" altLang="zh-TW" sz="2400" i="1" dirty="0">
                <a:ea typeface="新細明體" charset="-120"/>
              </a:rPr>
              <a:t>Fehler: Der Ball wird ins Fenster geschossen</a:t>
            </a:r>
          </a:p>
          <a:p>
            <a:pPr>
              <a:buFont typeface="Arial" charset="0"/>
              <a:buChar char="►"/>
            </a:pPr>
            <a:r>
              <a:rPr lang="de-DE" altLang="zh-TW" sz="2400" i="1" dirty="0">
                <a:ea typeface="新細明體" charset="-120"/>
              </a:rPr>
              <a:t>Schaden: Die Fensterscheibe ist zerbrochen</a:t>
            </a:r>
          </a:p>
          <a:p>
            <a:pPr>
              <a:buFont typeface="Arial" charset="0"/>
              <a:buChar char="►"/>
            </a:pPr>
            <a:r>
              <a:rPr lang="de-DE" altLang="zh-TW" sz="2400" i="1" dirty="0">
                <a:ea typeface="新細明體" charset="-120"/>
              </a:rPr>
              <a:t>Kausalzusammenhang: Der Ball hat die Fensterscheibe zerschlagen.</a:t>
            </a:r>
          </a:p>
          <a:p>
            <a:pPr>
              <a:spcAft>
                <a:spcPts val="1000"/>
              </a:spcAft>
              <a:buFont typeface="Wingdings" pitchFamily="2" charset="2"/>
              <a:buNone/>
            </a:pPr>
            <a:endParaRPr lang="nl-NL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de-DE" altLang="zh-TW" sz="2400" dirty="0">
                <a:ea typeface="新細明體" charset="-120"/>
              </a:rPr>
              <a:t>2. Wenn diese 3 Bedingungen erfüllt sind, geht das Gesetz prinzipiell davon aus, dass:</a:t>
            </a:r>
          </a:p>
          <a:p>
            <a:pPr>
              <a:lnSpc>
                <a:spcPct val="90000"/>
              </a:lnSpc>
            </a:pPr>
            <a:endParaRPr lang="de-DE" altLang="zh-TW" sz="2400" dirty="0">
              <a:ea typeface="新細明體" charset="-12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de-DE" altLang="zh-TW" sz="2400" dirty="0">
                <a:ea typeface="新細明體" charset="-120"/>
              </a:rPr>
              <a:t>die Aufsichtsperson einen </a:t>
            </a:r>
            <a:r>
              <a:rPr lang="de-DE" altLang="zh-TW" sz="2400" b="1" dirty="0">
                <a:ea typeface="新細明體" charset="-120"/>
              </a:rPr>
              <a:t>Fehler</a:t>
            </a:r>
            <a:r>
              <a:rPr lang="de-DE" altLang="zh-TW" sz="2400" dirty="0">
                <a:ea typeface="新細明體" charset="-120"/>
              </a:rPr>
              <a:t> begangen hat, indem sie ihre Aufsichtspflicht verletzt hat </a:t>
            </a:r>
            <a:r>
              <a:rPr lang="de-DE" altLang="zh-TW" sz="2400" b="1" dirty="0">
                <a:ea typeface="新細明體" charset="-120"/>
                <a:sym typeface="Wingdings" pitchFamily="2" charset="2"/>
              </a:rPr>
              <a:t></a:t>
            </a:r>
            <a:r>
              <a:rPr lang="de-DE" altLang="zh-TW" sz="2400" b="1" dirty="0">
                <a:ea typeface="新細明體" charset="-120"/>
              </a:rPr>
              <a:t> </a:t>
            </a:r>
            <a:r>
              <a:rPr lang="de-DE" altLang="zh-TW" sz="2400" i="1" dirty="0">
                <a:ea typeface="新細明體" charset="-120"/>
              </a:rPr>
              <a:t>hat nicht verhindert, dass das Kind die Scheibe zerstört</a:t>
            </a:r>
            <a:endParaRPr lang="de-DE" altLang="zh-TW" sz="2400" dirty="0">
              <a:ea typeface="新細明體" charset="-12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de-DE" altLang="zh-TW" sz="2400" dirty="0">
                <a:ea typeface="新細明體" charset="-120"/>
              </a:rPr>
              <a:t>Ein </a:t>
            </a:r>
            <a:r>
              <a:rPr lang="de-DE" altLang="zh-TW" sz="2400" b="1" dirty="0">
                <a:ea typeface="新細明體" charset="-120"/>
              </a:rPr>
              <a:t>Schaden</a:t>
            </a:r>
            <a:r>
              <a:rPr lang="de-DE" altLang="zh-TW" sz="2400" dirty="0">
                <a:ea typeface="新細明體" charset="-120"/>
              </a:rPr>
              <a:t> entstanden ist </a:t>
            </a:r>
            <a:r>
              <a:rPr lang="de-DE" altLang="zh-TW" sz="2400" dirty="0">
                <a:ea typeface="新細明體" charset="-120"/>
                <a:sym typeface="Wingdings" pitchFamily="2" charset="2"/>
              </a:rPr>
              <a:t></a:t>
            </a:r>
            <a:r>
              <a:rPr lang="de-DE" altLang="zh-TW" sz="2400" dirty="0">
                <a:ea typeface="新細明體" charset="-120"/>
              </a:rPr>
              <a:t> </a:t>
            </a:r>
            <a:r>
              <a:rPr lang="de-DE" altLang="zh-TW" sz="2400" i="1" dirty="0">
                <a:ea typeface="新細明體" charset="-120"/>
              </a:rPr>
              <a:t>die Fensterscheibe ist zerbrochen</a:t>
            </a:r>
            <a:endParaRPr lang="de-DE" altLang="zh-TW" sz="2400" dirty="0">
              <a:ea typeface="新細明體" charset="-12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de-DE" altLang="zh-TW" sz="2400" dirty="0">
                <a:ea typeface="新細明體" charset="-120"/>
              </a:rPr>
              <a:t>Die Aufsichtspflichtverletzung (Fehler) die Ursache des Schadens ist: Kausalzusammenhang </a:t>
            </a:r>
            <a:r>
              <a:rPr lang="de-DE" altLang="zh-TW" sz="2400" dirty="0">
                <a:ea typeface="新細明體" charset="-120"/>
                <a:sym typeface="Wingdings" pitchFamily="2" charset="2"/>
              </a:rPr>
              <a:t></a:t>
            </a:r>
            <a:r>
              <a:rPr lang="de-DE" altLang="zh-TW" sz="2400" dirty="0">
                <a:ea typeface="新細明體" charset="-120"/>
              </a:rPr>
              <a:t> </a:t>
            </a:r>
            <a:r>
              <a:rPr lang="de-DE" altLang="zh-TW" sz="2400" i="1" dirty="0">
                <a:ea typeface="新細明體" charset="-120"/>
              </a:rPr>
              <a:t>durch den Fehler der Aufsichtsperson hat der Ball die Fensterscheibe zerschlagen.</a:t>
            </a:r>
            <a:endParaRPr lang="de-DE" altLang="zh-TW" sz="2400" dirty="0">
              <a:ea typeface="新細明體" charset="-120"/>
            </a:endParaRPr>
          </a:p>
          <a:p>
            <a:pPr>
              <a:lnSpc>
                <a:spcPct val="90000"/>
              </a:lnSpc>
            </a:pPr>
            <a:endParaRPr lang="nl-NL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nl-BE" sz="3600" dirty="0">
                <a:solidFill>
                  <a:srgbClr val="FF0000"/>
                </a:solidFill>
              </a:rPr>
              <a:t>IV. </a:t>
            </a:r>
            <a:r>
              <a:rPr lang="nl-BE" sz="3600" dirty="0" err="1">
                <a:solidFill>
                  <a:srgbClr val="FF0000"/>
                </a:solidFill>
              </a:rPr>
              <a:t>Verteidigungsmöglichkeiten</a:t>
            </a:r>
            <a:r>
              <a:rPr lang="nl-BE" sz="3600" dirty="0">
                <a:solidFill>
                  <a:srgbClr val="FF0000"/>
                </a:solidFill>
              </a:rPr>
              <a:t> des Animators</a:t>
            </a:r>
            <a:endParaRPr lang="nl-NL" sz="3600" dirty="0">
              <a:solidFill>
                <a:srgbClr val="FF00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2060575"/>
            <a:ext cx="8229600" cy="3744913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de-DE" altLang="zh-TW" dirty="0">
                <a:latin typeface="Calibri" pitchFamily="34" charset="0"/>
                <a:ea typeface="新細明體" charset="-120"/>
              </a:rPr>
              <a:t>Der Jugendanimator kann beweisen, dass das Kind nicht verantwortlich ist.</a:t>
            </a:r>
            <a:r>
              <a:rPr lang="de-DE" altLang="zh-TW" sz="2800" dirty="0">
                <a:latin typeface="Calibri" pitchFamily="34" charset="0"/>
                <a:ea typeface="新細明體" charset="-120"/>
              </a:rPr>
              <a:t> </a:t>
            </a:r>
          </a:p>
          <a:p>
            <a:pPr marL="609600" indent="-609600">
              <a:buFontTx/>
              <a:buNone/>
            </a:pPr>
            <a:endParaRPr lang="de-DE" altLang="zh-TW" sz="2800" dirty="0">
              <a:solidFill>
                <a:schemeClr val="bg1"/>
              </a:solidFill>
              <a:latin typeface="Calibri" pitchFamily="34" charset="0"/>
              <a:ea typeface="新細明體" charset="-120"/>
            </a:endParaRPr>
          </a:p>
          <a:p>
            <a:pPr marL="609600" indent="-609600">
              <a:buFontTx/>
              <a:buNone/>
            </a:pPr>
            <a:r>
              <a:rPr lang="de-DE" altLang="zh-TW" sz="2800" dirty="0">
                <a:solidFill>
                  <a:schemeClr val="bg1"/>
                </a:solidFill>
                <a:latin typeface="Calibri" pitchFamily="34" charset="0"/>
                <a:ea typeface="新細明體" charset="-120"/>
              </a:rPr>
              <a:t>	</a:t>
            </a:r>
            <a:r>
              <a:rPr lang="de-DE" altLang="zh-TW" sz="2800" dirty="0">
                <a:latin typeface="Calibri" pitchFamily="34" charset="0"/>
                <a:ea typeface="新細明體" charset="-120"/>
              </a:rPr>
              <a:t>Beispiel: ein Kind, das sich nicht unter seiner Aufsicht befand, hat die Fensterscheibe mit dem Ball zerschlagen.</a:t>
            </a:r>
          </a:p>
          <a:p>
            <a:pPr marL="609600" indent="-609600">
              <a:spcAft>
                <a:spcPts val="1000"/>
              </a:spcAft>
              <a:buFont typeface="Wingdings" pitchFamily="2" charset="2"/>
              <a:buNone/>
            </a:pPr>
            <a:endParaRPr lang="nl-NL" sz="28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de-DE" altLang="zh-TW" dirty="0">
                <a:latin typeface="Calibri" pitchFamily="34" charset="0"/>
                <a:ea typeface="新細明體" charset="-120"/>
              </a:rPr>
              <a:t>2. Die gesetzliche Vermutung ist widerlegbar. Der Animator kann also beweisen, dass:</a:t>
            </a:r>
          </a:p>
          <a:p>
            <a:pPr>
              <a:lnSpc>
                <a:spcPct val="80000"/>
              </a:lnSpc>
              <a:buFontTx/>
              <a:buNone/>
            </a:pPr>
            <a:endParaRPr lang="de-DE" altLang="zh-TW" dirty="0">
              <a:solidFill>
                <a:schemeClr val="bg1"/>
              </a:solidFill>
              <a:latin typeface="Calibri" pitchFamily="34" charset="0"/>
              <a:ea typeface="新細明體" charset="-12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de-DE" altLang="zh-TW" sz="2400" dirty="0">
                <a:latin typeface="Calibri" pitchFamily="34" charset="0"/>
                <a:ea typeface="新細明體" charset="-120"/>
              </a:rPr>
              <a:t>Keine Aufsichtspflichtverletzung vorhanden war </a:t>
            </a:r>
            <a:r>
              <a:rPr lang="de-DE" altLang="zh-TW" sz="2400" dirty="0">
                <a:latin typeface="Calibri" pitchFamily="34" charset="0"/>
                <a:ea typeface="新細明體" charset="-120"/>
                <a:sym typeface="Wingdings" pitchFamily="2" charset="2"/>
              </a:rPr>
              <a:t></a:t>
            </a:r>
            <a:r>
              <a:rPr lang="de-DE" altLang="zh-TW" sz="2400" dirty="0">
                <a:latin typeface="Calibri" pitchFamily="34" charset="0"/>
                <a:ea typeface="新細明體" charset="-120"/>
              </a:rPr>
              <a:t> </a:t>
            </a:r>
            <a:r>
              <a:rPr lang="de-DE" altLang="zh-TW" sz="2400" i="1" dirty="0">
                <a:latin typeface="Calibri" pitchFamily="34" charset="0"/>
                <a:ea typeface="新細明體" charset="-120"/>
              </a:rPr>
              <a:t>z.B. </a:t>
            </a:r>
            <a:r>
              <a:rPr lang="de-DE" altLang="zh-TW" sz="2400" i="1" dirty="0" smtClean="0">
                <a:latin typeface="Calibri" pitchFamily="34" charset="0"/>
                <a:ea typeface="新細明體" charset="-120"/>
              </a:rPr>
              <a:t>jemand anderes hatte die Aufsicht über </a:t>
            </a:r>
            <a:r>
              <a:rPr lang="de-DE" altLang="zh-TW" sz="2400" i="1" dirty="0">
                <a:latin typeface="Calibri" pitchFamily="34" charset="0"/>
                <a:ea typeface="新細明體" charset="-120"/>
              </a:rPr>
              <a:t>das Kind </a:t>
            </a:r>
            <a:r>
              <a:rPr lang="de-DE" altLang="zh-TW" sz="2400" i="1" dirty="0" smtClean="0">
                <a:latin typeface="Calibri" pitchFamily="34" charset="0"/>
                <a:ea typeface="新細明體" charset="-120"/>
              </a:rPr>
              <a:t>,</a:t>
            </a:r>
            <a:endParaRPr lang="de-DE" altLang="zh-TW" sz="2400" i="1" dirty="0">
              <a:latin typeface="Calibri" pitchFamily="34" charset="0"/>
              <a:ea typeface="新細明體" charset="-12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de-DE" altLang="zh-TW" sz="2400" dirty="0">
              <a:solidFill>
                <a:schemeClr val="bg1"/>
              </a:solidFill>
              <a:latin typeface="Calibri" pitchFamily="34" charset="0"/>
              <a:ea typeface="新細明體" charset="-12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de-DE" altLang="zh-TW" sz="2400" dirty="0">
                <a:latin typeface="Calibri" pitchFamily="34" charset="0"/>
                <a:ea typeface="新細明體" charset="-120"/>
              </a:rPr>
              <a:t>Selbst wenn die Aufsichtspflicht vernachlässigt worden wäre, der Schaden dennoch entstanden wäre</a:t>
            </a:r>
            <a:r>
              <a:rPr lang="de-DE" altLang="zh-TW" sz="2400" dirty="0">
                <a:latin typeface="Calibri" pitchFamily="34" charset="0"/>
                <a:ea typeface="新細明體" charset="-120"/>
                <a:sym typeface="Wingdings" pitchFamily="2" charset="2"/>
              </a:rPr>
              <a:t></a:t>
            </a:r>
            <a:r>
              <a:rPr lang="de-DE" altLang="zh-TW" sz="2400" dirty="0">
                <a:latin typeface="Calibri" pitchFamily="34" charset="0"/>
                <a:ea typeface="新細明體" charset="-120"/>
              </a:rPr>
              <a:t> </a:t>
            </a:r>
            <a:r>
              <a:rPr lang="de-DE" altLang="zh-TW" sz="2400" i="1" dirty="0">
                <a:latin typeface="Calibri" pitchFamily="34" charset="0"/>
                <a:ea typeface="新細明體" charset="-120"/>
              </a:rPr>
              <a:t>z.B. selbst wenn der Animator nicht dabei war, hätte er nicht verhindern können, dass das Kind die Fensterscheibe mit dem Ball zerschlägt.</a:t>
            </a:r>
            <a:endParaRPr lang="nl-NL" sz="2400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Entschädigungen</a:t>
            </a:r>
            <a:r>
              <a:rPr lang="nl-BE" dirty="0" smtClean="0"/>
              <a:t>/</a:t>
            </a:r>
            <a:r>
              <a:rPr lang="nl-BE" dirty="0" err="1" smtClean="0"/>
              <a:t>Strafen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nl-BE" sz="4000" dirty="0" smtClean="0"/>
          </a:p>
          <a:p>
            <a:pPr algn="ctr"/>
            <a:r>
              <a:rPr lang="nl-BE" sz="4000" dirty="0" smtClean="0"/>
              <a:t>1. </a:t>
            </a:r>
            <a:r>
              <a:rPr lang="nl-BE" sz="4000" dirty="0" err="1" smtClean="0"/>
              <a:t>Zivilrecht</a:t>
            </a:r>
            <a:endParaRPr lang="nl-BE" sz="4000" dirty="0" smtClean="0"/>
          </a:p>
          <a:p>
            <a:pPr algn="ctr"/>
            <a:endParaRPr lang="nl-BE" sz="4000" dirty="0" smtClean="0"/>
          </a:p>
          <a:p>
            <a:pPr algn="ctr"/>
            <a:r>
              <a:rPr lang="nl-BE" sz="4000" dirty="0" smtClean="0"/>
              <a:t>2. Strafrecht</a:t>
            </a:r>
            <a:endParaRPr lang="nl-B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54200"/>
            <a:ext cx="8229600" cy="1143000"/>
          </a:xfrm>
        </p:spPr>
        <p:txBody>
          <a:bodyPr>
            <a:normAutofit/>
          </a:bodyPr>
          <a:lstStyle/>
          <a:p>
            <a:r>
              <a:rPr lang="de-DE" sz="4000" dirty="0" smtClean="0">
                <a:solidFill>
                  <a:srgbClr val="FF0000"/>
                </a:solidFill>
              </a:rPr>
              <a:t>2. TEIL</a:t>
            </a:r>
            <a:r>
              <a:rPr lang="de-DE" sz="4000" dirty="0" smtClean="0"/>
              <a:t> </a:t>
            </a:r>
            <a:r>
              <a:rPr lang="de-DE" sz="4000" dirty="0" smtClean="0">
                <a:solidFill>
                  <a:schemeClr val="tx1"/>
                </a:solidFill>
              </a:rPr>
              <a:t>– </a:t>
            </a:r>
            <a:r>
              <a:rPr lang="de-DE" sz="4000" dirty="0" smtClean="0">
                <a:solidFill>
                  <a:schemeClr val="tx1"/>
                </a:solidFill>
              </a:rPr>
              <a:t>Eine Versicherung</a:t>
            </a:r>
            <a:endParaRPr lang="de-DE" sz="4000" dirty="0">
              <a:solidFill>
                <a:schemeClr val="tx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55875" y="5876925"/>
            <a:ext cx="6346825" cy="647700"/>
          </a:xfrm>
        </p:spPr>
        <p:txBody>
          <a:bodyPr/>
          <a:lstStyle/>
          <a:p>
            <a:pPr algn="r">
              <a:buFontTx/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itle 1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l-BE" sz="4400">
                <a:solidFill>
                  <a:srgbClr val="FF0000"/>
                </a:solidFill>
                <a:latin typeface="Calibri" pitchFamily="34" charset="0"/>
              </a:rPr>
              <a:t>Haftpflichtversicherung</a:t>
            </a:r>
            <a:endParaRPr lang="nl-NL" sz="440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/>
          </p:cNvSpPr>
          <p:nvPr/>
        </p:nvSpPr>
        <p:spPr bwMode="auto">
          <a:xfrm>
            <a:off x="468313" y="15573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de-DE" sz="3200" dirty="0" smtClean="0">
                <a:latin typeface="Calibri" pitchFamily="34" charset="0"/>
              </a:rPr>
              <a:t>Schaden an Dritten			bezahlen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de-DE" sz="3200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de-DE" sz="3200" dirty="0" smtClean="0">
                <a:latin typeface="Calibri" pitchFamily="34" charset="0"/>
              </a:rPr>
              <a:t>Entweder aus:</a:t>
            </a:r>
          </a:p>
          <a:p>
            <a:pPr marL="342900" indent="-342900">
              <a:spcBef>
                <a:spcPct val="20000"/>
              </a:spcBef>
            </a:pPr>
            <a:r>
              <a:rPr lang="de-DE" sz="3200" dirty="0" smtClean="0">
                <a:latin typeface="Calibri" pitchFamily="34" charset="0"/>
              </a:rPr>
              <a:t>		a) Eigentum, zukünftigem 			Einkommen. (Patrimonium)</a:t>
            </a:r>
          </a:p>
          <a:p>
            <a:pPr marL="342900" indent="-342900">
              <a:spcBef>
                <a:spcPct val="20000"/>
              </a:spcBef>
            </a:pPr>
            <a:r>
              <a:rPr lang="de-DE" sz="3200" dirty="0" smtClean="0">
                <a:latin typeface="Calibri" pitchFamily="34" charset="0"/>
              </a:rPr>
              <a:t>Oder:</a:t>
            </a:r>
          </a:p>
          <a:p>
            <a:pPr marL="342900" indent="-342900">
              <a:spcBef>
                <a:spcPct val="20000"/>
              </a:spcBef>
            </a:pPr>
            <a:r>
              <a:rPr lang="de-DE" sz="3200" dirty="0" smtClean="0">
                <a:latin typeface="Calibri" pitchFamily="34" charset="0"/>
              </a:rPr>
              <a:t>		b)Haftpflichtversicherung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BE" sz="3200" dirty="0">
              <a:solidFill>
                <a:schemeClr val="bg1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 dirty="0">
              <a:solidFill>
                <a:schemeClr val="bg1"/>
              </a:solidFill>
            </a:endParaRPr>
          </a:p>
        </p:txBody>
      </p:sp>
      <p:cxnSp>
        <p:nvCxnSpPr>
          <p:cNvPr id="5" name="Straight Arrow Connector 4"/>
          <p:cNvCxnSpPr>
            <a:cxnSpLocks noChangeShapeType="1"/>
          </p:cNvCxnSpPr>
          <p:nvPr/>
        </p:nvCxnSpPr>
        <p:spPr bwMode="auto">
          <a:xfrm>
            <a:off x="3924300" y="1844675"/>
            <a:ext cx="1943100" cy="0"/>
          </a:xfrm>
          <a:prstGeom prst="straightConnector1">
            <a:avLst/>
          </a:prstGeom>
          <a:ln>
            <a:headEnd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itle 1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l-BE" sz="4400">
                <a:solidFill>
                  <a:srgbClr val="FF0000"/>
                </a:solidFill>
                <a:latin typeface="Calibri" pitchFamily="34" charset="0"/>
              </a:rPr>
              <a:t>Haftpflichtversicherung</a:t>
            </a:r>
            <a:endParaRPr lang="nl-NL" sz="4400">
              <a:solidFill>
                <a:srgbClr val="FF0000"/>
              </a:solidFill>
            </a:endParaRPr>
          </a:p>
        </p:txBody>
      </p:sp>
      <p:sp>
        <p:nvSpPr>
          <p:cNvPr id="21511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Körperlicher Schaden</a:t>
            </a:r>
          </a:p>
          <a:p>
            <a:endParaRPr lang="de-DE" dirty="0" smtClean="0">
              <a:solidFill>
                <a:schemeClr val="bg1"/>
              </a:solidFill>
            </a:endParaRPr>
          </a:p>
          <a:p>
            <a:r>
              <a:rPr lang="de-DE" dirty="0" smtClean="0"/>
              <a:t>Sachschaden</a:t>
            </a:r>
          </a:p>
          <a:p>
            <a:pPr>
              <a:buFontTx/>
              <a:buNone/>
            </a:pPr>
            <a:r>
              <a:rPr lang="de-DE" dirty="0" smtClean="0"/>
              <a:t>				 </a:t>
            </a:r>
            <a:r>
              <a:rPr lang="de-DE" sz="2400" dirty="0" smtClean="0">
                <a:sym typeface="Wingdings" pitchFamily="2" charset="2"/>
              </a:rPr>
              <a:t> </a:t>
            </a:r>
            <a:r>
              <a:rPr lang="de-DE" sz="2400" dirty="0" smtClean="0"/>
              <a:t>mit Selbstbeteiligung</a:t>
            </a:r>
          </a:p>
          <a:p>
            <a:pPr>
              <a:buFontTx/>
              <a:buNone/>
            </a:pPr>
            <a:endParaRPr lang="de-DE" dirty="0" smtClean="0">
              <a:solidFill>
                <a:schemeClr val="bg1"/>
              </a:solidFill>
            </a:endParaRPr>
          </a:p>
          <a:p>
            <a:r>
              <a:rPr lang="de-DE" dirty="0" smtClean="0"/>
              <a:t>Rechtschutz</a:t>
            </a:r>
          </a:p>
          <a:p>
            <a:pPr lvl="1"/>
            <a:r>
              <a:rPr lang="de-DE" sz="2400" dirty="0" smtClean="0"/>
              <a:t>Verteidigung</a:t>
            </a:r>
          </a:p>
          <a:p>
            <a:pPr lvl="1"/>
            <a:r>
              <a:rPr lang="de-DE" sz="2400" dirty="0" smtClean="0"/>
              <a:t>Zurückfordern</a:t>
            </a:r>
          </a:p>
          <a:p>
            <a:pPr>
              <a:buFontTx/>
              <a:buNone/>
            </a:pPr>
            <a:endParaRPr lang="nl-NL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le 1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l-BE" sz="4400">
                <a:solidFill>
                  <a:srgbClr val="FF0000"/>
                </a:solidFill>
                <a:latin typeface="Calibri" pitchFamily="34" charset="0"/>
              </a:rPr>
              <a:t>Ausschlüsse</a:t>
            </a:r>
            <a:endParaRPr lang="nl-NL" sz="44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BE" sz="3200" dirty="0">
              <a:solidFill>
                <a:schemeClr val="bg1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ts val="3200"/>
              <a:buFontTx/>
              <a:buChar char="•"/>
            </a:pPr>
            <a:r>
              <a:rPr lang="de-DE" sz="3200" dirty="0" smtClean="0">
                <a:latin typeface="Calibri" pitchFamily="34" charset="0"/>
              </a:rPr>
              <a:t>Schwerer Fehler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de-DE" sz="3200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ts val="3200"/>
              <a:buFontTx/>
              <a:buChar char="•"/>
            </a:pPr>
            <a:r>
              <a:rPr lang="de-DE" sz="3200" dirty="0" smtClean="0">
                <a:latin typeface="Calibri" pitchFamily="34" charset="0"/>
              </a:rPr>
              <a:t>Vorsatz / Absicht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de-DE" sz="3200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ts val="3200"/>
              <a:buFontTx/>
              <a:buChar char="•"/>
            </a:pPr>
            <a:r>
              <a:rPr lang="de-DE" sz="3200" dirty="0" smtClean="0">
                <a:latin typeface="Calibri" pitchFamily="34" charset="0"/>
              </a:rPr>
              <a:t>Gewalt gegen Personen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itle 1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l-BE" sz="4400">
                <a:solidFill>
                  <a:srgbClr val="FF0000"/>
                </a:solidFill>
                <a:latin typeface="Calibri" pitchFamily="34" charset="0"/>
              </a:rPr>
              <a:t>Haftung für Kinder</a:t>
            </a:r>
            <a:endParaRPr lang="nl-NL" sz="44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/>
          </p:cNvSpPr>
          <p:nvPr/>
        </p:nvSpPr>
        <p:spPr bwMode="auto">
          <a:xfrm>
            <a:off x="611560" y="1844824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ts val="3200"/>
              <a:buFontTx/>
              <a:buChar char="•"/>
            </a:pPr>
            <a:r>
              <a:rPr lang="de-DE" sz="3200" dirty="0" smtClean="0">
                <a:latin typeface="Calibri" pitchFamily="34" charset="0"/>
              </a:rPr>
              <a:t>Bis 6 Jahre		Eltern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de-DE" sz="3200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ts val="3200"/>
              <a:buFontTx/>
              <a:buChar char="•"/>
            </a:pPr>
            <a:r>
              <a:rPr lang="de-DE" sz="3200" dirty="0" smtClean="0">
                <a:latin typeface="Calibri" pitchFamily="34" charset="0"/>
              </a:rPr>
              <a:t>6 	 18 Jahre		Teilhaftung  nach Ermessen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de-DE" sz="3200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ts val="3200"/>
              <a:buFontTx/>
              <a:buChar char="•"/>
            </a:pPr>
            <a:r>
              <a:rPr lang="de-DE" sz="3200" dirty="0" smtClean="0">
                <a:latin typeface="Calibri" pitchFamily="34" charset="0"/>
              </a:rPr>
              <a:t>Ab 18		Volle Haftung</a:t>
            </a:r>
            <a:endParaRPr lang="de-DE" sz="3200" dirty="0"/>
          </a:p>
        </p:txBody>
      </p:sp>
      <p:cxnSp>
        <p:nvCxnSpPr>
          <p:cNvPr id="5" name="Straight Arrow Connector 4"/>
          <p:cNvCxnSpPr>
            <a:cxnSpLocks noChangeShapeType="1"/>
          </p:cNvCxnSpPr>
          <p:nvPr/>
        </p:nvCxnSpPr>
        <p:spPr bwMode="auto">
          <a:xfrm>
            <a:off x="2987824" y="2132856"/>
            <a:ext cx="1152525" cy="0"/>
          </a:xfrm>
          <a:prstGeom prst="straightConnector1">
            <a:avLst/>
          </a:prstGeom>
          <a:ln>
            <a:headEnd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331640" y="3284984"/>
            <a:ext cx="3603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cxnSpLocks noChangeShapeType="1"/>
          </p:cNvCxnSpPr>
          <p:nvPr/>
        </p:nvCxnSpPr>
        <p:spPr bwMode="auto">
          <a:xfrm>
            <a:off x="3203848" y="3284984"/>
            <a:ext cx="1081087" cy="0"/>
          </a:xfrm>
          <a:prstGeom prst="straightConnector1">
            <a:avLst/>
          </a:prstGeom>
          <a:ln>
            <a:headEnd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>
            <a:off x="2195736" y="4941168"/>
            <a:ext cx="1079500" cy="0"/>
          </a:xfrm>
          <a:prstGeom prst="straightConnector1">
            <a:avLst/>
          </a:prstGeom>
          <a:ln>
            <a:headEnd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54200"/>
            <a:ext cx="8229600" cy="1143000"/>
          </a:xfrm>
        </p:spPr>
        <p:txBody>
          <a:bodyPr/>
          <a:lstStyle/>
          <a:p>
            <a:r>
              <a:rPr lang="nl-BE" dirty="0">
                <a:solidFill>
                  <a:srgbClr val="FF0000"/>
                </a:solidFill>
              </a:rPr>
              <a:t>1. TEIL</a:t>
            </a:r>
            <a:r>
              <a:rPr lang="nl-BE" dirty="0"/>
              <a:t> </a:t>
            </a:r>
            <a:r>
              <a:rPr lang="nl-BE" dirty="0">
                <a:solidFill>
                  <a:schemeClr val="tx1"/>
                </a:solidFill>
              </a:rPr>
              <a:t>– </a:t>
            </a:r>
            <a:r>
              <a:rPr lang="nl-BE" dirty="0" smtClean="0">
                <a:solidFill>
                  <a:schemeClr val="tx1"/>
                </a:solidFill>
              </a:rPr>
              <a:t>R</a:t>
            </a:r>
            <a:r>
              <a:rPr lang="de-DE" dirty="0" err="1" smtClean="0">
                <a:solidFill>
                  <a:schemeClr val="tx1"/>
                </a:solidFill>
              </a:rPr>
              <a:t>echtliche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smtClean="0">
                <a:solidFill>
                  <a:schemeClr val="tx1"/>
                </a:solidFill>
              </a:rPr>
              <a:t>Sicht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55875" y="5876925"/>
            <a:ext cx="6346825" cy="647700"/>
          </a:xfrm>
        </p:spPr>
        <p:txBody>
          <a:bodyPr/>
          <a:lstStyle/>
          <a:p>
            <a:pPr>
              <a:buFontTx/>
              <a:buNone/>
            </a:pPr>
            <a:r>
              <a:rPr lang="nl-BE" dirty="0" smtClean="0">
                <a:solidFill>
                  <a:schemeClr val="bg1"/>
                </a:solidFill>
              </a:rPr>
              <a:t>					</a:t>
            </a:r>
            <a:r>
              <a:rPr lang="nl-BE" dirty="0" smtClean="0"/>
              <a:t>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itle 1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l-BE" sz="4400">
                <a:solidFill>
                  <a:srgbClr val="FF0000"/>
                </a:solidFill>
                <a:latin typeface="Calibri" pitchFamily="34" charset="0"/>
              </a:rPr>
              <a:t>Bei einem Unfall?</a:t>
            </a:r>
            <a:endParaRPr lang="nl-NL" sz="44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ts val="3200"/>
              <a:buFontTx/>
              <a:buChar char="•"/>
            </a:pPr>
            <a:r>
              <a:rPr lang="de-DE" sz="3200" dirty="0" smtClean="0">
                <a:latin typeface="Calibri" pitchFamily="34" charset="0"/>
              </a:rPr>
              <a:t>Unfallversicherung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ts val="3200"/>
              <a:buFontTx/>
              <a:buChar char="•"/>
            </a:pPr>
            <a:r>
              <a:rPr lang="de-DE" sz="3200" dirty="0" smtClean="0">
                <a:latin typeface="Calibri" pitchFamily="34" charset="0"/>
              </a:rPr>
              <a:t>Was ist versichert?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ts val="2000"/>
              <a:buFontTx/>
              <a:buChar char="–"/>
            </a:pPr>
            <a:r>
              <a:rPr lang="de-DE" dirty="0" smtClean="0">
                <a:latin typeface="Calibri" pitchFamily="34" charset="0"/>
              </a:rPr>
              <a:t>Todesfall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ts val="2000"/>
              <a:buFontTx/>
              <a:buChar char="–"/>
            </a:pPr>
            <a:r>
              <a:rPr lang="de-DE" dirty="0" smtClean="0">
                <a:latin typeface="Calibri" pitchFamily="34" charset="0"/>
              </a:rPr>
              <a:t>Invalidität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ts val="2000"/>
              <a:buFontTx/>
              <a:buChar char="–"/>
            </a:pPr>
            <a:r>
              <a:rPr lang="de-DE" dirty="0" smtClean="0">
                <a:latin typeface="Calibri" pitchFamily="34" charset="0"/>
              </a:rPr>
              <a:t>Zeitweilige Invalidität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ts val="2000"/>
              <a:buFontTx/>
              <a:buChar char="–"/>
            </a:pPr>
            <a:r>
              <a:rPr lang="de-DE" dirty="0" smtClean="0">
                <a:latin typeface="Calibri" pitchFamily="34" charset="0"/>
              </a:rPr>
              <a:t>Genesungskosten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ts val="3200"/>
              <a:buFontTx/>
              <a:buChar char="•"/>
            </a:pPr>
            <a:r>
              <a:rPr lang="de-DE" sz="3200" dirty="0" smtClean="0">
                <a:latin typeface="Calibri" pitchFamily="34" charset="0"/>
              </a:rPr>
              <a:t>Unfall  = plötzlich, von außen einwirkend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ts val="3200"/>
              <a:buFontTx/>
              <a:buChar char="•"/>
            </a:pPr>
            <a:r>
              <a:rPr lang="de-DE" sz="3200" dirty="0" smtClean="0">
                <a:latin typeface="Calibri" pitchFamily="34" charset="0"/>
              </a:rPr>
              <a:t>Summenversicherung = einmalige Zahlung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ts val="3200"/>
              <a:buFontTx/>
              <a:buChar char="•"/>
            </a:pPr>
            <a:r>
              <a:rPr lang="de-DE" sz="3200" dirty="0" smtClean="0">
                <a:latin typeface="Calibri" pitchFamily="34" charset="0"/>
              </a:rPr>
              <a:t>Ohne Haftungsansprüche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itle 1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l-BE" sz="4400">
                <a:solidFill>
                  <a:srgbClr val="FF0000"/>
                </a:solidFill>
                <a:latin typeface="Calibri" pitchFamily="34" charset="0"/>
              </a:rPr>
              <a:t>Deckungen der Vereinspolice</a:t>
            </a:r>
            <a:endParaRPr lang="nl-NL" sz="4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itle 1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l-BE" sz="4400">
                <a:solidFill>
                  <a:srgbClr val="FF0000"/>
                </a:solidFill>
                <a:latin typeface="Calibri" pitchFamily="34" charset="0"/>
              </a:rPr>
              <a:t>Wen ansprechen?</a:t>
            </a:r>
            <a:endParaRPr lang="nl-NL" sz="44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BE" sz="32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BE" sz="32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ts val="3200"/>
              <a:buFontTx/>
              <a:buChar char="•"/>
            </a:pPr>
            <a:r>
              <a:rPr lang="de-DE" sz="3200" dirty="0" smtClean="0">
                <a:latin typeface="Calibri" pitchFamily="34" charset="0"/>
              </a:rPr>
              <a:t>Vereinspolice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de-DE" sz="3200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ts val="3200"/>
              <a:buFontTx/>
              <a:buChar char="•"/>
            </a:pPr>
            <a:r>
              <a:rPr lang="de-DE" sz="3200" dirty="0" smtClean="0">
                <a:latin typeface="Calibri" pitchFamily="34" charset="0"/>
              </a:rPr>
              <a:t>Oder private Haftpflichtversicherung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54200"/>
            <a:ext cx="8229600" cy="1143000"/>
          </a:xfrm>
        </p:spPr>
        <p:txBody>
          <a:bodyPr/>
          <a:lstStyle/>
          <a:p>
            <a:r>
              <a:rPr lang="nl-BE" dirty="0">
                <a:solidFill>
                  <a:srgbClr val="FF0000"/>
                </a:solidFill>
              </a:rPr>
              <a:t>3. TEIL</a:t>
            </a:r>
            <a:r>
              <a:rPr lang="nl-BE" dirty="0"/>
              <a:t> </a:t>
            </a:r>
            <a:r>
              <a:rPr lang="nl-BE" dirty="0">
                <a:solidFill>
                  <a:schemeClr val="tx1"/>
                </a:solidFill>
              </a:rPr>
              <a:t>– </a:t>
            </a:r>
            <a:r>
              <a:rPr lang="nl-BE" dirty="0" err="1" smtClean="0">
                <a:solidFill>
                  <a:schemeClr val="tx1"/>
                </a:solidFill>
              </a:rPr>
              <a:t>Fragen</a:t>
            </a:r>
            <a:r>
              <a:rPr lang="nl-BE" dirty="0" smtClean="0">
                <a:solidFill>
                  <a:schemeClr val="tx1"/>
                </a:solidFill>
              </a:rPr>
              <a:t> - </a:t>
            </a:r>
            <a:r>
              <a:rPr lang="nl-BE" dirty="0" err="1" smtClean="0">
                <a:solidFill>
                  <a:schemeClr val="tx1"/>
                </a:solidFill>
              </a:rPr>
              <a:t>Antworten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1008112"/>
          </a:xfrm>
        </p:spPr>
        <p:txBody>
          <a:bodyPr>
            <a:normAutofit/>
          </a:bodyPr>
          <a:lstStyle/>
          <a:p>
            <a:endParaRPr lang="nl-NL" sz="4400" u="sng" dirty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2347913"/>
            <a:ext cx="8229600" cy="3097212"/>
          </a:xfrm>
        </p:spPr>
        <p:txBody>
          <a:bodyPr/>
          <a:lstStyle/>
          <a:p>
            <a:r>
              <a:rPr lang="nl-BE" dirty="0">
                <a:solidFill>
                  <a:srgbClr val="FF0000"/>
                </a:solidFill>
              </a:rPr>
              <a:t>I.</a:t>
            </a:r>
            <a:r>
              <a:rPr lang="nl-BE" dirty="0"/>
              <a:t> </a:t>
            </a:r>
            <a:r>
              <a:rPr lang="de-DE" dirty="0" smtClean="0"/>
              <a:t>Haftung von Personen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II.</a:t>
            </a:r>
            <a:r>
              <a:rPr lang="de-DE" dirty="0" smtClean="0"/>
              <a:t> Haftung für den Fehler anderer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III.</a:t>
            </a:r>
            <a:r>
              <a:rPr lang="de-DE" dirty="0" smtClean="0"/>
              <a:t> Voraussetzungen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IV.</a:t>
            </a:r>
            <a:r>
              <a:rPr lang="de-DE" dirty="0" smtClean="0"/>
              <a:t> Verteidigungsmöglichkeiten </a:t>
            </a:r>
          </a:p>
          <a:p>
            <a:pPr>
              <a:buFontTx/>
              <a:buNone/>
            </a:pP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nl-BE" sz="4000" dirty="0">
                <a:solidFill>
                  <a:srgbClr val="FF0000"/>
                </a:solidFill>
              </a:rPr>
              <a:t>I. </a:t>
            </a:r>
            <a:r>
              <a:rPr lang="de-DE" sz="4000" dirty="0" smtClean="0">
                <a:solidFill>
                  <a:srgbClr val="FF0000"/>
                </a:solidFill>
              </a:rPr>
              <a:t>Haftung von Personen (für eigene Fehler</a:t>
            </a:r>
            <a:r>
              <a:rPr lang="nl-BE" sz="4000" dirty="0" smtClean="0">
                <a:solidFill>
                  <a:srgbClr val="FF0000"/>
                </a:solidFill>
              </a:rPr>
              <a:t>)</a:t>
            </a:r>
            <a:endParaRPr lang="nl-NL" sz="4000" dirty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2781300"/>
            <a:ext cx="8229600" cy="2232025"/>
          </a:xfrm>
        </p:spPr>
        <p:txBody>
          <a:bodyPr>
            <a:normAutofit fontScale="92500" lnSpcReduction="20000"/>
          </a:bodyPr>
          <a:lstStyle/>
          <a:p>
            <a:pPr algn="ctr">
              <a:buFontTx/>
              <a:buNone/>
            </a:pPr>
            <a:r>
              <a:rPr lang="de-DE" altLang="zh-TW" sz="4000" b="1" dirty="0">
                <a:ea typeface="新細明體" charset="-120"/>
              </a:rPr>
              <a:t>Eine Person ist verantwortlich für den Schaden, den sie verursacht</a:t>
            </a:r>
            <a:r>
              <a:rPr lang="de-DE" altLang="zh-TW" sz="4000" b="1" dirty="0" smtClean="0">
                <a:ea typeface="新細明體" charset="-120"/>
              </a:rPr>
              <a:t>.</a:t>
            </a:r>
          </a:p>
          <a:p>
            <a:pPr algn="ctr">
              <a:buFontTx/>
              <a:buNone/>
            </a:pPr>
            <a:r>
              <a:rPr lang="de-DE" sz="4000" b="1" dirty="0" smtClean="0">
                <a:ea typeface="新細明體" charset="-120"/>
              </a:rPr>
              <a:t>1382 BGB</a:t>
            </a:r>
            <a:endParaRPr lang="nl-NL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altLang="zh-TW" sz="2800" dirty="0">
                <a:solidFill>
                  <a:schemeClr val="tx1"/>
                </a:solidFill>
                <a:ea typeface="新細明體" charset="-120"/>
              </a:rPr>
              <a:t>3 Bedingungen müssen erfüllt sein, damit jemand verantwortlich (haftbar) gemacht werden kann:</a:t>
            </a:r>
            <a:endParaRPr lang="nl-NL" sz="2800" dirty="0">
              <a:solidFill>
                <a:schemeClr val="tx1"/>
              </a:solidFill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de-DE" altLang="zh-TW" dirty="0">
                <a:solidFill>
                  <a:srgbClr val="FF0000"/>
                </a:solidFill>
                <a:latin typeface="Calibri" pitchFamily="34" charset="0"/>
                <a:ea typeface="新細明體" charset="-120"/>
              </a:rPr>
              <a:t>Fehler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endParaRPr lang="de-DE" altLang="zh-TW" sz="2400" dirty="0">
              <a:latin typeface="Calibri" pitchFamily="34" charset="0"/>
              <a:ea typeface="新細明體" charset="-120"/>
            </a:endParaRP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ü"/>
            </a:pPr>
            <a:r>
              <a:rPr lang="de-DE" altLang="zh-TW" sz="2400" dirty="0">
                <a:latin typeface="Calibri" pitchFamily="34" charset="0"/>
                <a:ea typeface="新細明體" charset="-120"/>
              </a:rPr>
              <a:t>Die Übertretung einer X beliebigen Rechtsnorm ist ein Fehler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endParaRPr lang="de-DE" altLang="zh-TW" sz="2000" i="1" dirty="0">
              <a:solidFill>
                <a:schemeClr val="bg1"/>
              </a:solidFill>
              <a:latin typeface="Calibri" pitchFamily="34" charset="0"/>
              <a:ea typeface="新細明體" charset="-120"/>
            </a:endParaRP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de-DE" altLang="zh-TW" sz="2000" i="1" dirty="0">
                <a:latin typeface="Calibri" pitchFamily="34" charset="0"/>
                <a:ea typeface="新細明體" charset="-120"/>
              </a:rPr>
              <a:t>Beispiel: Diebstahl, Hausfriedensbruch,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de-DE" altLang="zh-TW" sz="2000" i="1" dirty="0">
                <a:latin typeface="Calibri" pitchFamily="34" charset="0"/>
                <a:ea typeface="新細明體" charset="-120"/>
              </a:rPr>
              <a:t>Zerstörung/Beschädigung von Eigentum anderer Personen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endParaRPr lang="de-DE" altLang="zh-TW" sz="2400" i="1" dirty="0">
              <a:solidFill>
                <a:schemeClr val="bg1"/>
              </a:solidFill>
              <a:latin typeface="Calibri" pitchFamily="34" charset="0"/>
              <a:ea typeface="新細明體" charset="-120"/>
            </a:endParaRP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ü"/>
            </a:pPr>
            <a:r>
              <a:rPr lang="de-DE" altLang="zh-TW" sz="2400" dirty="0">
                <a:latin typeface="Calibri" pitchFamily="34" charset="0"/>
                <a:ea typeface="新細明體" charset="-120"/>
              </a:rPr>
              <a:t>Das Verhalten des „guten Familienvaters“: wie hätte sich eine normal vorsichtige, sorgfältige und pflichtbewusste Person unter den gleichen Umständen verhalten? Der Fehler ist die Handlung, die von diesem Idealverhalten abweicht.</a:t>
            </a:r>
            <a:endParaRPr lang="nl-NL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de-DE" altLang="zh-TW" sz="2800" dirty="0">
                <a:solidFill>
                  <a:schemeClr val="tx1"/>
                </a:solidFill>
                <a:ea typeface="新細明體" charset="-120"/>
              </a:rPr>
              <a:t>3 Bedingungen müssen erfüllt sein, damit jemand verantwortlich (haftbar) gemacht werden kann:</a:t>
            </a:r>
            <a:endParaRPr lang="nl-NL" sz="2800" dirty="0">
              <a:solidFill>
                <a:schemeClr val="tx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176463"/>
            <a:ext cx="8229600" cy="2765425"/>
          </a:xfrm>
        </p:spPr>
        <p:txBody>
          <a:bodyPr/>
          <a:lstStyle/>
          <a:p>
            <a:pPr>
              <a:buFontTx/>
              <a:buNone/>
            </a:pPr>
            <a:r>
              <a:rPr lang="de-DE" altLang="zh-TW" dirty="0">
                <a:solidFill>
                  <a:srgbClr val="FF0000"/>
                </a:solidFill>
                <a:latin typeface="Calibri" pitchFamily="34" charset="0"/>
                <a:ea typeface="新細明體" charset="-120"/>
              </a:rPr>
              <a:t>2. Schaden</a:t>
            </a:r>
          </a:p>
          <a:p>
            <a:pPr>
              <a:buFontTx/>
              <a:buNone/>
            </a:pPr>
            <a:r>
              <a:rPr lang="de-DE" altLang="zh-TW" sz="2400" dirty="0">
                <a:latin typeface="Calibri" pitchFamily="34" charset="0"/>
                <a:ea typeface="新細明體" charset="-120"/>
              </a:rPr>
              <a:t>Schaden ist jeder konkrete Nachteil</a:t>
            </a:r>
            <a:r>
              <a:rPr lang="de-DE" altLang="zh-TW" dirty="0">
                <a:latin typeface="Calibri" pitchFamily="34" charset="0"/>
                <a:ea typeface="新細明體" charset="-120"/>
              </a:rPr>
              <a:t> </a:t>
            </a:r>
          </a:p>
          <a:p>
            <a:pPr>
              <a:buFontTx/>
              <a:buNone/>
            </a:pPr>
            <a:endParaRPr lang="de-DE" altLang="zh-TW" sz="2000" dirty="0">
              <a:solidFill>
                <a:schemeClr val="bg1"/>
              </a:solidFill>
              <a:latin typeface="Calibri" pitchFamily="34" charset="0"/>
              <a:ea typeface="新細明體" charset="-120"/>
            </a:endParaRPr>
          </a:p>
          <a:p>
            <a:pPr>
              <a:buFontTx/>
              <a:buNone/>
            </a:pPr>
            <a:r>
              <a:rPr lang="de-DE" altLang="zh-TW" dirty="0">
                <a:solidFill>
                  <a:schemeClr val="bg1"/>
                </a:solidFill>
                <a:latin typeface="Calibri" pitchFamily="34" charset="0"/>
                <a:ea typeface="新細明體" charset="-120"/>
              </a:rPr>
              <a:t>	</a:t>
            </a:r>
            <a:r>
              <a:rPr lang="de-DE" altLang="zh-TW" sz="2000" dirty="0">
                <a:latin typeface="Calibri" pitchFamily="34" charset="0"/>
                <a:ea typeface="新細明體" charset="-120"/>
              </a:rPr>
              <a:t>(Beispiel: Verletzung, beschädigtes Eigentum), der dem Opfer entsteht UND bewiesen werden kann.</a:t>
            </a:r>
          </a:p>
          <a:p>
            <a:pPr>
              <a:buFontTx/>
              <a:buNone/>
            </a:pPr>
            <a:endParaRPr lang="nl-NL" sz="20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de-DE" altLang="zh-TW" sz="2800" dirty="0">
                <a:solidFill>
                  <a:schemeClr val="tx1"/>
                </a:solidFill>
                <a:ea typeface="新細明體" charset="-120"/>
              </a:rPr>
              <a:t>3 Bedingungen müssen erfüllt sein, damit jemand verantwortlich (haftbar) gemacht werden kann:</a:t>
            </a:r>
            <a:endParaRPr lang="nl-NL" sz="2800" dirty="0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205038"/>
            <a:ext cx="8229600" cy="2870200"/>
          </a:xfrm>
        </p:spPr>
        <p:txBody>
          <a:bodyPr/>
          <a:lstStyle/>
          <a:p>
            <a:pPr>
              <a:buFontTx/>
              <a:buNone/>
            </a:pPr>
            <a:r>
              <a:rPr lang="de-DE" altLang="zh-TW" dirty="0">
                <a:solidFill>
                  <a:srgbClr val="FF0000"/>
                </a:solidFill>
                <a:latin typeface="Calibri" pitchFamily="34" charset="0"/>
                <a:ea typeface="新細明體" charset="-120"/>
              </a:rPr>
              <a:t>3. Kausalzusammenhang </a:t>
            </a:r>
            <a:r>
              <a:rPr lang="de-DE" altLang="zh-TW" sz="2400" dirty="0">
                <a:solidFill>
                  <a:srgbClr val="FF0000"/>
                </a:solidFill>
                <a:latin typeface="Calibri" pitchFamily="34" charset="0"/>
                <a:ea typeface="新細明體" charset="-120"/>
              </a:rPr>
              <a:t>zwischen Fehler und Schaden</a:t>
            </a:r>
          </a:p>
          <a:p>
            <a:pPr>
              <a:buFontTx/>
              <a:buNone/>
            </a:pPr>
            <a:endParaRPr lang="de-DE" altLang="zh-TW" sz="2400" dirty="0">
              <a:solidFill>
                <a:srgbClr val="FF0000"/>
              </a:solidFill>
              <a:latin typeface="Calibri" pitchFamily="34" charset="0"/>
              <a:ea typeface="新細明體" charset="-120"/>
            </a:endParaRPr>
          </a:p>
          <a:p>
            <a:pPr>
              <a:buFontTx/>
              <a:buNone/>
            </a:pPr>
            <a:endParaRPr lang="de-DE" altLang="zh-TW" sz="2400" dirty="0">
              <a:latin typeface="Calibri" pitchFamily="34" charset="0"/>
              <a:ea typeface="新細明體" charset="-120"/>
            </a:endParaRPr>
          </a:p>
          <a:p>
            <a:pPr>
              <a:buFontTx/>
              <a:buNone/>
            </a:pPr>
            <a:r>
              <a:rPr lang="de-DE" altLang="zh-TW" sz="2400" dirty="0">
                <a:latin typeface="Calibri" pitchFamily="34" charset="0"/>
                <a:ea typeface="新細明體" charset="-120"/>
              </a:rPr>
              <a:t>	Der Schaden muss durch den Fehler entstanden sein UND muss bewiesen werden.</a:t>
            </a:r>
          </a:p>
          <a:p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>
                <a:solidFill>
                  <a:srgbClr val="FF0000"/>
                </a:solidFill>
              </a:rPr>
              <a:t>II. Haftung für den Fehler anderer</a:t>
            </a:r>
            <a:endParaRPr lang="nl-NL" sz="4000">
              <a:solidFill>
                <a:srgbClr val="FF00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2060575"/>
            <a:ext cx="8229600" cy="3744913"/>
          </a:xfrm>
        </p:spPr>
        <p:txBody>
          <a:bodyPr/>
          <a:lstStyle/>
          <a:p>
            <a:pPr lvl="1">
              <a:buFontTx/>
              <a:buNone/>
            </a:pPr>
            <a:r>
              <a:rPr lang="de-DE" altLang="zh-TW" dirty="0">
                <a:ea typeface="新細明體" charset="-120"/>
              </a:rPr>
              <a:t>	In den folgenden </a:t>
            </a:r>
            <a:r>
              <a:rPr lang="de-DE" altLang="zh-TW" dirty="0" smtClean="0">
                <a:ea typeface="新細明體" charset="-120"/>
              </a:rPr>
              <a:t>Fällen </a:t>
            </a:r>
            <a:r>
              <a:rPr lang="de-DE" altLang="zh-TW" dirty="0">
                <a:ea typeface="新細明體" charset="-120"/>
              </a:rPr>
              <a:t>kann jemand für die Handlung eines </a:t>
            </a:r>
            <a:r>
              <a:rPr lang="de-DE" altLang="zh-TW" dirty="0" smtClean="0">
                <a:ea typeface="新細明體" charset="-120"/>
              </a:rPr>
              <a:t>Anderen </a:t>
            </a:r>
            <a:r>
              <a:rPr lang="de-DE" altLang="zh-TW" dirty="0">
                <a:ea typeface="新細明體" charset="-120"/>
              </a:rPr>
              <a:t>verantwortlich gemacht werden:</a:t>
            </a:r>
          </a:p>
          <a:p>
            <a:pPr lvl="1"/>
            <a:endParaRPr lang="de-DE" altLang="zh-TW" dirty="0">
              <a:solidFill>
                <a:schemeClr val="bg1"/>
              </a:solidFill>
              <a:ea typeface="新細明體" charset="-120"/>
            </a:endParaRPr>
          </a:p>
          <a:p>
            <a:r>
              <a:rPr lang="de-DE" altLang="zh-TW" dirty="0">
                <a:ea typeface="新細明體" charset="-120"/>
              </a:rPr>
              <a:t>Eltern für ihre Kinder</a:t>
            </a:r>
          </a:p>
          <a:p>
            <a:r>
              <a:rPr lang="de-DE" altLang="zh-TW" dirty="0">
                <a:ea typeface="新細明體" charset="-120"/>
              </a:rPr>
              <a:t>Lehrer für ihre Schüler</a:t>
            </a:r>
          </a:p>
          <a:p>
            <a:r>
              <a:rPr lang="de-DE" altLang="zh-TW" dirty="0">
                <a:ea typeface="新細明體" charset="-120"/>
              </a:rPr>
              <a:t>Arbeitgeber für ihre </a:t>
            </a:r>
            <a:r>
              <a:rPr lang="de-DE" altLang="zh-TW" dirty="0" smtClean="0">
                <a:ea typeface="新細明體" charset="-120"/>
              </a:rPr>
              <a:t>Arbeitnehmer</a:t>
            </a:r>
          </a:p>
          <a:p>
            <a:r>
              <a:rPr lang="de-DE" dirty="0" smtClean="0">
                <a:ea typeface="新細明體" charset="-120"/>
              </a:rPr>
              <a:t>……….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endParaRPr lang="de-DE" altLang="zh-TW" sz="2400" dirty="0">
              <a:solidFill>
                <a:srgbClr val="FF0000"/>
              </a:solidFill>
              <a:ea typeface="新細明體" charset="-12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de-DE" altLang="zh-TW" sz="2400" dirty="0">
                <a:solidFill>
                  <a:schemeClr val="tx1"/>
                </a:solidFill>
                <a:ea typeface="新細明體" charset="-120"/>
              </a:rPr>
              <a:t>IM PRINZIP: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de-DE" altLang="zh-TW" sz="2400" b="1" dirty="0">
              <a:solidFill>
                <a:srgbClr val="FF0000"/>
              </a:solidFill>
              <a:ea typeface="新細明體" charset="-12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de-DE" altLang="zh-TW" sz="2400" b="1" dirty="0">
                <a:solidFill>
                  <a:srgbClr val="FF0000"/>
                </a:solidFill>
                <a:ea typeface="新細明體" charset="-120"/>
              </a:rPr>
              <a:t>JUGENDANIMATOR			= 	LEHRER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de-DE" altLang="zh-TW" sz="2400" b="1" dirty="0">
                <a:solidFill>
                  <a:srgbClr val="FF0000"/>
                </a:solidFill>
                <a:ea typeface="新細明體" charset="-120"/>
              </a:rPr>
              <a:t>DAS ZU BETREUENDE KIND	=	SCHÜLER</a:t>
            </a:r>
          </a:p>
          <a:p>
            <a:pPr lvl="1">
              <a:lnSpc>
                <a:spcPct val="90000"/>
              </a:lnSpc>
            </a:pPr>
            <a:endParaRPr lang="de-DE" altLang="zh-TW" sz="2400" b="1" dirty="0">
              <a:solidFill>
                <a:srgbClr val="FF0000"/>
              </a:solidFill>
              <a:ea typeface="新細明體" charset="-120"/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de-DE" altLang="zh-TW" sz="2400" b="1" dirty="0">
              <a:ea typeface="新細明體" charset="-120"/>
            </a:endParaRP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de-DE" altLang="zh-TW" sz="2400" dirty="0">
                <a:solidFill>
                  <a:schemeClr val="tx1"/>
                </a:solidFill>
                <a:ea typeface="新細明體" charset="-120"/>
              </a:rPr>
              <a:t>Der Jugendanimator kann für den Fehler eines Kindes, bzw. eines Jugendlichen, welcher sich unter dessen Aufsicht befindet, verantwortlich gemacht werden.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de-DE" altLang="zh-TW" sz="2400" dirty="0">
                <a:solidFill>
                  <a:schemeClr val="tx1"/>
                </a:solidFill>
                <a:ea typeface="新細明體" charset="-120"/>
              </a:rPr>
              <a:t>Falls die 3 Bedingungen (Fehler, Schaden und Kausalzusammenhang) bewiesen sind, muss der Jugendanimator dem Opfer seinen Schaden ersetzen.</a:t>
            </a:r>
          </a:p>
          <a:p>
            <a:pPr>
              <a:lnSpc>
                <a:spcPct val="90000"/>
              </a:lnSpc>
            </a:pPr>
            <a:endParaRPr lang="nl-NL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482</Words>
  <Application>Microsoft Office PowerPoint</Application>
  <PresentationFormat>Bildschirmpräsentation (4:3)</PresentationFormat>
  <Paragraphs>120</Paragraphs>
  <Slides>23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30" baseType="lpstr">
      <vt:lpstr>新細明體</vt:lpstr>
      <vt:lpstr>Arial</vt:lpstr>
      <vt:lpstr>Calibri</vt:lpstr>
      <vt:lpstr>Georgia</vt:lpstr>
      <vt:lpstr>Wingdings</vt:lpstr>
      <vt:lpstr>Wingdings 2</vt:lpstr>
      <vt:lpstr>Civic</vt:lpstr>
      <vt:lpstr>Rechte &amp; Pflichten</vt:lpstr>
      <vt:lpstr>1. TEIL – Rechtliche Sicht</vt:lpstr>
      <vt:lpstr>PowerPoint-Präsentation</vt:lpstr>
      <vt:lpstr>I. Haftung von Personen (für eigene Fehler)</vt:lpstr>
      <vt:lpstr>3 Bedingungen müssen erfüllt sein, damit jemand verantwortlich (haftbar) gemacht werden kann:</vt:lpstr>
      <vt:lpstr>3 Bedingungen müssen erfüllt sein, damit jemand verantwortlich (haftbar) gemacht werden kann:</vt:lpstr>
      <vt:lpstr>3 Bedingungen müssen erfüllt sein, damit jemand verantwortlich (haftbar) gemacht werden kann:</vt:lpstr>
      <vt:lpstr>II. Haftung für den Fehler anderer</vt:lpstr>
      <vt:lpstr>PowerPoint-Präsentation</vt:lpstr>
      <vt:lpstr>III. Voraussetzungen</vt:lpstr>
      <vt:lpstr>PowerPoint-Präsentation</vt:lpstr>
      <vt:lpstr>IV. Verteidigungsmöglichkeiten des Animators</vt:lpstr>
      <vt:lpstr>PowerPoint-Präsentation</vt:lpstr>
      <vt:lpstr>Entschädigungen/Strafen</vt:lpstr>
      <vt:lpstr>2. TEIL – Eine Versicherung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3. TEIL – Fragen - Antworten</vt:lpstr>
    </vt:vector>
  </TitlesOfParts>
  <Company>Groep Aveve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Rechte &amp; Pflichten</dc:title>
  <dc:creator>gbrl</dc:creator>
  <cp:lastModifiedBy>BAKUS PAUL</cp:lastModifiedBy>
  <cp:revision>26</cp:revision>
  <dcterms:created xsi:type="dcterms:W3CDTF">2011-11-16T13:37:25Z</dcterms:created>
  <dcterms:modified xsi:type="dcterms:W3CDTF">2015-04-14T13:41:19Z</dcterms:modified>
</cp:coreProperties>
</file>